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0"/>
  </p:notesMasterIdLst>
  <p:sldIdLst>
    <p:sldId id="256" r:id="rId3"/>
    <p:sldId id="854" r:id="rId4"/>
    <p:sldId id="859" r:id="rId5"/>
    <p:sldId id="861" r:id="rId6"/>
    <p:sldId id="862" r:id="rId7"/>
    <p:sldId id="863" r:id="rId8"/>
    <p:sldId id="8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DED"/>
    <a:srgbClr val="00B8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E10B9C-A0C3-470A-94E0-2A03449F1E04}" v="531" dt="2018-12-05T01:02:12.9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2.pn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F36311-0B2E-4888-BB9A-07B4EBAD488D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49A25-AD44-4F5A-AF0A-B751E11AC2D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2425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36E7EC0-9BE3-5541-9D76-7DE32A6C9D4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1816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36E7EC0-9BE3-5541-9D76-7DE32A6C9D4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1797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DC128-A283-41C3-8188-1A95A1D67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4A203D-CAE2-42B2-8827-FEBE4A73A1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EC4FB-C981-4794-ABF8-2550DA0CE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95B5A-BA19-4627-B1FE-47BE6402D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FB7A0-82BA-47F9-8612-E977132F3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8806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28B17-1A72-4468-B8ED-26706A185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8A080-4E84-47FA-AC39-E1168516BE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030AC-5735-4436-9B65-4E1B14541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025D1-73DE-4826-BFAE-7445F84E3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F0724-2B76-4576-A769-4D000382A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30005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4E2141-C606-4736-8DD8-EC6A7334E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F9842C-16AB-4437-9424-8AC688797F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88AC4-7D68-4433-A7BB-55127DE8C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17FD2-61BE-45B6-AA2B-7A12A08FC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F8268-0A0E-43FA-9658-4602EE30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19735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>
            <a:normAutofit/>
          </a:bodyPr>
          <a:lstStyle>
            <a:lvl1pPr algn="ctr">
              <a:defRPr sz="3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CB15-F748-C140-A5C3-CF0090C94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831032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465510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C7774A9A-A9AD-4EE2-82D7-4AA6D1DE8A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2" y="0"/>
            <a:ext cx="3791569" cy="608183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7743C079-AFFD-45ED-B289-E5B06B67B0A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19550" y="0"/>
            <a:ext cx="3791569" cy="292692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8F1C3ABD-28AA-4680-A755-5A0BD5293E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19550" y="3154906"/>
            <a:ext cx="4877419" cy="292692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4120DAE6-2220-4E64-8234-F527531913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039101" y="0"/>
            <a:ext cx="4152899" cy="292692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1466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45FA789E-8600-44D1-91AF-20CF469BB5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13747" y="0"/>
            <a:ext cx="3068262" cy="294353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1CD92F7C-989B-4DEC-AF35-08CD179C424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09990" y="0"/>
            <a:ext cx="3068262" cy="294353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09559EF0-D1A5-4B6D-98F7-241D0C61B6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09990" y="3154906"/>
            <a:ext cx="3068262" cy="294353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A78E1031-258E-4717-8679-2002F3234E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3138296"/>
            <a:ext cx="5982009" cy="294353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7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7AB146E3-7043-4AB2-B3C1-1F3CD931BB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828707" y="2"/>
            <a:ext cx="3068262" cy="294353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36D8BFC1-177D-4E9C-A3C0-35F9A744D1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28707" y="3171518"/>
            <a:ext cx="3068262" cy="294353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DBEB9E1A-8235-4026-8ECF-B153D647608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950" y="3171518"/>
            <a:ext cx="3068262" cy="294353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0217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2C1E71-2D7B-4D4D-BE56-B8B46926096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6101" y="0"/>
            <a:ext cx="6019800" cy="342899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70FD95DC-56DE-4FF3-ACC5-ED7020F766E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3429001"/>
            <a:ext cx="3086101" cy="342899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900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9C78F5-13D6-4A4F-9C76-1CD439FAEF4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85028" y="0"/>
            <a:ext cx="8606971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70543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EF77340E-5AC8-4F3E-889D-2E50D79CEB0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2948" y="0"/>
            <a:ext cx="5353052" cy="425268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5EE35797-7696-4C29-8041-1B2865B0027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3435152"/>
            <a:ext cx="5353052" cy="342284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96110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F14F2-9C41-4C82-B508-83771FBC1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151A0-6D7E-45EB-B149-2192C01B7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FB286-2E20-4FF0-AAED-2F7C81B50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C8C8C-3DA9-4385-8DB4-A2711F003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BD1C5-D8B5-4371-B385-3BE4DE1A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80522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CF72714-4900-4AAD-9542-11D40DBC653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1647371"/>
            <a:ext cx="5210629" cy="5210629"/>
          </a:xfrm>
          <a:custGeom>
            <a:avLst/>
            <a:gdLst>
              <a:gd name="connsiteX0" fmla="*/ 0 w 5210629"/>
              <a:gd name="connsiteY0" fmla="*/ 0 h 5210629"/>
              <a:gd name="connsiteX1" fmla="*/ 5210629 w 5210629"/>
              <a:gd name="connsiteY1" fmla="*/ 5210629 h 5210629"/>
              <a:gd name="connsiteX2" fmla="*/ 0 w 5210629"/>
              <a:gd name="connsiteY2" fmla="*/ 5210629 h 521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10629" h="5210629">
                <a:moveTo>
                  <a:pt x="0" y="0"/>
                </a:moveTo>
                <a:lnTo>
                  <a:pt x="5210629" y="5210629"/>
                </a:lnTo>
                <a:lnTo>
                  <a:pt x="0" y="521062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70589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7272C25-9386-4BCB-ABBB-3518203BB76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605894" y="540476"/>
            <a:ext cx="4980212" cy="5777048"/>
          </a:xfrm>
          <a:custGeom>
            <a:avLst/>
            <a:gdLst>
              <a:gd name="connsiteX0" fmla="*/ 2490106 w 4980212"/>
              <a:gd name="connsiteY0" fmla="*/ 0 h 5777048"/>
              <a:gd name="connsiteX1" fmla="*/ 4980212 w 4980212"/>
              <a:gd name="connsiteY1" fmla="*/ 1245054 h 5777048"/>
              <a:gd name="connsiteX2" fmla="*/ 4980212 w 4980212"/>
              <a:gd name="connsiteY2" fmla="*/ 4531995 h 5777048"/>
              <a:gd name="connsiteX3" fmla="*/ 2490106 w 4980212"/>
              <a:gd name="connsiteY3" fmla="*/ 5777048 h 5777048"/>
              <a:gd name="connsiteX4" fmla="*/ 0 w 4980212"/>
              <a:gd name="connsiteY4" fmla="*/ 4531995 h 5777048"/>
              <a:gd name="connsiteX5" fmla="*/ 0 w 4980212"/>
              <a:gd name="connsiteY5" fmla="*/ 1245054 h 5777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80212" h="5777048">
                <a:moveTo>
                  <a:pt x="2490106" y="0"/>
                </a:moveTo>
                <a:lnTo>
                  <a:pt x="4980212" y="1245054"/>
                </a:lnTo>
                <a:lnTo>
                  <a:pt x="4980212" y="4531995"/>
                </a:lnTo>
                <a:lnTo>
                  <a:pt x="2490106" y="5777048"/>
                </a:lnTo>
                <a:lnTo>
                  <a:pt x="0" y="4531995"/>
                </a:lnTo>
                <a:lnTo>
                  <a:pt x="0" y="124505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3470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28C1C2-BB1B-4527-AD9D-47396F82F77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94340" y="4445912"/>
            <a:ext cx="1669140" cy="1669140"/>
          </a:xfrm>
          <a:custGeom>
            <a:avLst/>
            <a:gdLst>
              <a:gd name="connsiteX0" fmla="*/ 834570 w 1669140"/>
              <a:gd name="connsiteY0" fmla="*/ 0 h 1669140"/>
              <a:gd name="connsiteX1" fmla="*/ 1669140 w 1669140"/>
              <a:gd name="connsiteY1" fmla="*/ 834570 h 1669140"/>
              <a:gd name="connsiteX2" fmla="*/ 834570 w 1669140"/>
              <a:gd name="connsiteY2" fmla="*/ 1669140 h 1669140"/>
              <a:gd name="connsiteX3" fmla="*/ 0 w 1669140"/>
              <a:gd name="connsiteY3" fmla="*/ 834570 h 1669140"/>
              <a:gd name="connsiteX4" fmla="*/ 834570 w 1669140"/>
              <a:gd name="connsiteY4" fmla="*/ 0 h 166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9140" h="1669140">
                <a:moveTo>
                  <a:pt x="834570" y="0"/>
                </a:moveTo>
                <a:cubicBezTo>
                  <a:pt x="1295490" y="0"/>
                  <a:pt x="1669140" y="373650"/>
                  <a:pt x="1669140" y="834570"/>
                </a:cubicBezTo>
                <a:cubicBezTo>
                  <a:pt x="1669140" y="1295490"/>
                  <a:pt x="1295490" y="1669140"/>
                  <a:pt x="834570" y="1669140"/>
                </a:cubicBezTo>
                <a:cubicBezTo>
                  <a:pt x="373650" y="1669140"/>
                  <a:pt x="0" y="1295490"/>
                  <a:pt x="0" y="834570"/>
                </a:cubicBezTo>
                <a:cubicBezTo>
                  <a:pt x="0" y="373650"/>
                  <a:pt x="373650" y="0"/>
                  <a:pt x="83457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D776634-7261-4AD7-9D5B-E2FE8FE032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28520" y="742948"/>
            <a:ext cx="1669140" cy="1669140"/>
          </a:xfrm>
          <a:custGeom>
            <a:avLst/>
            <a:gdLst>
              <a:gd name="connsiteX0" fmla="*/ 834570 w 1669140"/>
              <a:gd name="connsiteY0" fmla="*/ 0 h 1669140"/>
              <a:gd name="connsiteX1" fmla="*/ 1669140 w 1669140"/>
              <a:gd name="connsiteY1" fmla="*/ 834570 h 1669140"/>
              <a:gd name="connsiteX2" fmla="*/ 834570 w 1669140"/>
              <a:gd name="connsiteY2" fmla="*/ 1669140 h 1669140"/>
              <a:gd name="connsiteX3" fmla="*/ 0 w 1669140"/>
              <a:gd name="connsiteY3" fmla="*/ 834570 h 1669140"/>
              <a:gd name="connsiteX4" fmla="*/ 834570 w 1669140"/>
              <a:gd name="connsiteY4" fmla="*/ 0 h 166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9140" h="1669140">
                <a:moveTo>
                  <a:pt x="834570" y="0"/>
                </a:moveTo>
                <a:cubicBezTo>
                  <a:pt x="1295490" y="0"/>
                  <a:pt x="1669140" y="373650"/>
                  <a:pt x="1669140" y="834570"/>
                </a:cubicBezTo>
                <a:cubicBezTo>
                  <a:pt x="1669140" y="1295490"/>
                  <a:pt x="1295490" y="1669140"/>
                  <a:pt x="834570" y="1669140"/>
                </a:cubicBezTo>
                <a:cubicBezTo>
                  <a:pt x="373650" y="1669140"/>
                  <a:pt x="0" y="1295490"/>
                  <a:pt x="0" y="834570"/>
                </a:cubicBezTo>
                <a:cubicBezTo>
                  <a:pt x="0" y="373650"/>
                  <a:pt x="373650" y="0"/>
                  <a:pt x="83457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205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D776634-7261-4AD7-9D5B-E2FE8FE032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28520" y="742948"/>
            <a:ext cx="1669140" cy="1669140"/>
          </a:xfrm>
          <a:custGeom>
            <a:avLst/>
            <a:gdLst>
              <a:gd name="connsiteX0" fmla="*/ 834570 w 1669140"/>
              <a:gd name="connsiteY0" fmla="*/ 0 h 1669140"/>
              <a:gd name="connsiteX1" fmla="*/ 1669140 w 1669140"/>
              <a:gd name="connsiteY1" fmla="*/ 834570 h 1669140"/>
              <a:gd name="connsiteX2" fmla="*/ 834570 w 1669140"/>
              <a:gd name="connsiteY2" fmla="*/ 1669140 h 1669140"/>
              <a:gd name="connsiteX3" fmla="*/ 0 w 1669140"/>
              <a:gd name="connsiteY3" fmla="*/ 834570 h 1669140"/>
              <a:gd name="connsiteX4" fmla="*/ 834570 w 1669140"/>
              <a:gd name="connsiteY4" fmla="*/ 0 h 166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9140" h="1669140">
                <a:moveTo>
                  <a:pt x="834570" y="0"/>
                </a:moveTo>
                <a:cubicBezTo>
                  <a:pt x="1295490" y="0"/>
                  <a:pt x="1669140" y="373650"/>
                  <a:pt x="1669140" y="834570"/>
                </a:cubicBezTo>
                <a:cubicBezTo>
                  <a:pt x="1669140" y="1295490"/>
                  <a:pt x="1295490" y="1669140"/>
                  <a:pt x="834570" y="1669140"/>
                </a:cubicBezTo>
                <a:cubicBezTo>
                  <a:pt x="373650" y="1669140"/>
                  <a:pt x="0" y="1295490"/>
                  <a:pt x="0" y="834570"/>
                </a:cubicBezTo>
                <a:cubicBezTo>
                  <a:pt x="0" y="373650"/>
                  <a:pt x="373650" y="0"/>
                  <a:pt x="83457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7021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11ED0D-01B7-4B68-A027-5B9B7101C8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299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6FF739D2-22B3-498D-A5E8-E1CAC7A229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18061" y="0"/>
            <a:ext cx="4830991" cy="61150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555112-9438-43E2-AA28-6D79135D7C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556989" y="742948"/>
            <a:ext cx="2122144" cy="2122144"/>
          </a:xfrm>
          <a:custGeom>
            <a:avLst/>
            <a:gdLst>
              <a:gd name="connsiteX0" fmla="*/ 1061072 w 2122144"/>
              <a:gd name="connsiteY0" fmla="*/ 0 h 2122144"/>
              <a:gd name="connsiteX1" fmla="*/ 2122144 w 2122144"/>
              <a:gd name="connsiteY1" fmla="*/ 1061072 h 2122144"/>
              <a:gd name="connsiteX2" fmla="*/ 1061072 w 2122144"/>
              <a:gd name="connsiteY2" fmla="*/ 2122144 h 2122144"/>
              <a:gd name="connsiteX3" fmla="*/ 0 w 2122144"/>
              <a:gd name="connsiteY3" fmla="*/ 1061072 h 2122144"/>
              <a:gd name="connsiteX4" fmla="*/ 1061072 w 2122144"/>
              <a:gd name="connsiteY4" fmla="*/ 0 h 212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22144" h="2122144">
                <a:moveTo>
                  <a:pt x="1061072" y="0"/>
                </a:moveTo>
                <a:cubicBezTo>
                  <a:pt x="1647086" y="0"/>
                  <a:pt x="2122144" y="475058"/>
                  <a:pt x="2122144" y="1061072"/>
                </a:cubicBezTo>
                <a:cubicBezTo>
                  <a:pt x="2122144" y="1647086"/>
                  <a:pt x="1647086" y="2122144"/>
                  <a:pt x="1061072" y="2122144"/>
                </a:cubicBezTo>
                <a:cubicBezTo>
                  <a:pt x="475058" y="2122144"/>
                  <a:pt x="0" y="1647086"/>
                  <a:pt x="0" y="1061072"/>
                </a:cubicBezTo>
                <a:cubicBezTo>
                  <a:pt x="0" y="475058"/>
                  <a:pt x="475058" y="0"/>
                  <a:pt x="106107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365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6FF739D2-22B3-498D-A5E8-E1CAC7A229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18061" y="0"/>
            <a:ext cx="4830991" cy="61150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73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with Footer &amp;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6C80AE8-76D6-4E55-9D8F-019116F10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26834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with Footer &amp;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6C80AE8-76D6-4E55-9D8F-019116F10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B023071-02B4-480F-8968-7326D191E0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94340" y="3852709"/>
            <a:ext cx="1669140" cy="1669140"/>
          </a:xfrm>
          <a:custGeom>
            <a:avLst/>
            <a:gdLst>
              <a:gd name="connsiteX0" fmla="*/ 834570 w 1669140"/>
              <a:gd name="connsiteY0" fmla="*/ 0 h 1669140"/>
              <a:gd name="connsiteX1" fmla="*/ 1669140 w 1669140"/>
              <a:gd name="connsiteY1" fmla="*/ 834570 h 1669140"/>
              <a:gd name="connsiteX2" fmla="*/ 834570 w 1669140"/>
              <a:gd name="connsiteY2" fmla="*/ 1669140 h 1669140"/>
              <a:gd name="connsiteX3" fmla="*/ 0 w 1669140"/>
              <a:gd name="connsiteY3" fmla="*/ 834570 h 1669140"/>
              <a:gd name="connsiteX4" fmla="*/ 834570 w 1669140"/>
              <a:gd name="connsiteY4" fmla="*/ 0 h 166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9140" h="1669140">
                <a:moveTo>
                  <a:pt x="834570" y="0"/>
                </a:moveTo>
                <a:cubicBezTo>
                  <a:pt x="1295490" y="0"/>
                  <a:pt x="1669140" y="373650"/>
                  <a:pt x="1669140" y="834570"/>
                </a:cubicBezTo>
                <a:cubicBezTo>
                  <a:pt x="1669140" y="1295490"/>
                  <a:pt x="1295490" y="1669140"/>
                  <a:pt x="834570" y="1669140"/>
                </a:cubicBezTo>
                <a:cubicBezTo>
                  <a:pt x="373650" y="1669140"/>
                  <a:pt x="0" y="1295490"/>
                  <a:pt x="0" y="834570"/>
                </a:cubicBezTo>
                <a:cubicBezTo>
                  <a:pt x="0" y="373650"/>
                  <a:pt x="373650" y="0"/>
                  <a:pt x="83457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80500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Image without Header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753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160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F0507-5ED6-4767-A45C-C7B64B8A3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6B6C25-6AE2-429D-998E-26EF1D7ED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3F1B7-6323-4494-BF91-69B6B8837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5D351-A87B-46A1-B644-D1092A5BD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18CF3-A9D0-4950-9FF4-ACCD10FCF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53783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90940-B7DC-4B4D-92CF-B97F4C1B3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8780D-C092-49E6-8A46-81AD4FCCC6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A79903-DDC8-46A4-A65C-521F23267D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9533C5-B0D0-4504-BAC9-62E1F34D5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4E74C7-0310-4902-917E-CBA641E54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548A1B-B49A-4DA2-B0EE-F08DB664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10135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3FBA3-6B91-4EE2-909B-0DAB56046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85F0A-D36C-426C-A1D6-61E2FD331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157067-7FF0-479E-AB90-E8715511D9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B4A0C-B1E4-42B1-8126-71BA38F7B2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EB8C64-4D19-4754-9321-E348F4EC73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D6FFE9-2B9D-4A40-A640-6032691A9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52D2D1-205F-4D4F-95C5-7102729B4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9AE47D-B3F5-478F-94E4-75B1F4946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45894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8C55D-D4EC-46CE-9BFF-226E14BD2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9B5607-DB40-407A-A222-E84040654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907981-49AE-4236-BB4D-051D23880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E6A59B-020B-49BE-A2AB-E3169CE4F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02660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59EB30-BEA8-4A01-9A72-E8CA1338D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00F5DA-9B22-4291-B767-40558C3A9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726FA0-0436-4C1A-B2C5-433496022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34318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AE9FC-EEE3-420E-973D-4C22074A9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25246-9E50-4C2E-B1ED-E0634C4F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AB167-BB95-4372-B7E5-DF690F265F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70588B-C913-4777-8758-F4B27C13A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C055D-8554-4E5E-B63C-071CBA41F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7AE0F6-41C9-4014-8BDD-D1410C442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132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F1222-92B9-4D7B-A736-D2802CC14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7A987F-9A4F-47E8-9DED-62B0E22E8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BB641B-D6FD-4D3C-AD2E-4496C8C057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BBBFD-171A-43D1-A111-5A4B0EF93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EE4B6E-CBDB-471B-921A-B014EFAEB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F36F09-D7E5-4E1A-8006-747947A08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62137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92C435-3A8E-47AB-8EEC-E35E376CB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B6E0B-972F-4876-A8B2-6EFFDC3A94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E8D7F-5791-44D9-8958-1D757F595E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F2B94-81D9-48F8-B4AC-5A7BB5924735}" type="datetimeFigureOut">
              <a:rPr lang="en-ID" smtClean="0"/>
              <a:t>05/12/2018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375ED-8C1C-44D0-B64E-A76F491F18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BF5E0-8D03-4E70-9E23-C0F19C3B6C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87BF0-03ED-410E-B869-8AC5D9E7F2F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42117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ECB15-F748-C140-A5C3-CF0090C94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869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8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1DCBF7D-BB50-49C8-B5E4-36C76CCD18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123" y="3014605"/>
            <a:ext cx="3663754" cy="366375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87F203C-256F-43C3-A169-9A9EAEC4DA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04" y="313280"/>
            <a:ext cx="3312192" cy="331219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C55861-00B9-4197-94F4-4BFF74D0530A}"/>
              </a:ext>
            </a:extLst>
          </p:cNvPr>
          <p:cNvSpPr txBox="1">
            <a:spLocks/>
          </p:cNvSpPr>
          <p:nvPr/>
        </p:nvSpPr>
        <p:spPr>
          <a:xfrm>
            <a:off x="694623" y="6334517"/>
            <a:ext cx="11159066" cy="343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Raleway" panose="020B0003030101060003" pitchFamily="34" charset="0"/>
              </a:rPr>
              <a:t>Created by: Christopher </a:t>
            </a:r>
            <a:r>
              <a:rPr lang="en-US" sz="1800" dirty="0" err="1">
                <a:solidFill>
                  <a:schemeClr val="bg1"/>
                </a:solidFill>
                <a:latin typeface="Raleway" panose="020B0003030101060003" pitchFamily="34" charset="0"/>
              </a:rPr>
              <a:t>Yefta</a:t>
            </a:r>
            <a:r>
              <a:rPr lang="en-US" sz="1800" dirty="0">
                <a:solidFill>
                  <a:schemeClr val="bg1"/>
                </a:solidFill>
                <a:latin typeface="Raleway" panose="020B0003030101060003" pitchFamily="34" charset="0"/>
              </a:rPr>
              <a:t>/00000026157 &amp; James Adhitthana/00000021759</a:t>
            </a:r>
          </a:p>
        </p:txBody>
      </p:sp>
    </p:spTree>
    <p:extLst>
      <p:ext uri="{BB962C8B-B14F-4D97-AF65-F5344CB8AC3E}">
        <p14:creationId xmlns:p14="http://schemas.microsoft.com/office/powerpoint/2010/main" val="3890149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Placeholder 41">
            <a:extLst>
              <a:ext uri="{FF2B5EF4-FFF2-40B4-BE49-F238E27FC236}">
                <a16:creationId xmlns:a16="http://schemas.microsoft.com/office/drawing/2014/main" id="{36A0A704-3E2C-4012-A7D7-51AF8FD046D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761" b="7761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D2D0F19-8315-4C20-9A3F-A20BC832CB1D}"/>
              </a:ext>
            </a:extLst>
          </p:cNvPr>
          <p:cNvSpPr/>
          <p:nvPr/>
        </p:nvSpPr>
        <p:spPr>
          <a:xfrm>
            <a:off x="742948" y="1600200"/>
            <a:ext cx="10706102" cy="453221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B9CCEAB-FEF9-4266-A241-94B8A5A1EADD}"/>
              </a:ext>
            </a:extLst>
          </p:cNvPr>
          <p:cNvSpPr/>
          <p:nvPr/>
        </p:nvSpPr>
        <p:spPr>
          <a:xfrm>
            <a:off x="5233035" y="657424"/>
            <a:ext cx="1695450" cy="1695450"/>
          </a:xfrm>
          <a:prstGeom prst="ellipse">
            <a:avLst/>
          </a:prstGeom>
          <a:noFill/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92AFD53-34FB-4802-AA52-5A60738FD324}"/>
              </a:ext>
            </a:extLst>
          </p:cNvPr>
          <p:cNvSpPr/>
          <p:nvPr/>
        </p:nvSpPr>
        <p:spPr>
          <a:xfrm>
            <a:off x="5301198" y="725587"/>
            <a:ext cx="1559124" cy="1559124"/>
          </a:xfrm>
          <a:prstGeom prst="ellipse">
            <a:avLst/>
          </a:prstGeom>
          <a:solidFill>
            <a:srgbClr val="00B8CB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6E5395-90A0-4D54-B6F6-F7079607EFD5}"/>
              </a:ext>
            </a:extLst>
          </p:cNvPr>
          <p:cNvSpPr txBox="1"/>
          <p:nvPr/>
        </p:nvSpPr>
        <p:spPr>
          <a:xfrm>
            <a:off x="5248275" y="2799050"/>
            <a:ext cx="1695450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 Black" charset="0"/>
                <a:cs typeface="Montserrat Black" charset="0"/>
              </a:rPr>
              <a:t>INTRO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6EA3B4E-F1D0-4C01-A2A7-3CC5193F5510}"/>
              </a:ext>
            </a:extLst>
          </p:cNvPr>
          <p:cNvSpPr/>
          <p:nvPr/>
        </p:nvSpPr>
        <p:spPr>
          <a:xfrm>
            <a:off x="5074919" y="2732614"/>
            <a:ext cx="2042162" cy="61318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5C9F7EC-E867-4570-817A-04125E153042}"/>
              </a:ext>
            </a:extLst>
          </p:cNvPr>
          <p:cNvSpPr txBox="1"/>
          <p:nvPr/>
        </p:nvSpPr>
        <p:spPr>
          <a:xfrm>
            <a:off x="1330109" y="3590506"/>
            <a:ext cx="9531779" cy="26083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lnSpc>
                <a:spcPts val="2200"/>
              </a:lnSpc>
            </a:pP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Kami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membuat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Android yang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memungkinkan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pengguna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untuk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memonitor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minuman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panas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mereka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dan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menerima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notifikasi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saat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minuman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mereka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siap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diminum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. Karena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minuman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yang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berbeda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memiliki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temperatur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optimal yang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berbeda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,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kami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akan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menyediakan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“preset”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dimana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pengguna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dapat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memilih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preset yang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berisi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temperature optimal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untuk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meminum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minuman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mereka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.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Pengguna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hanya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perlu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memilih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preset (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misalnya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: kopi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panas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) dan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setelah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itu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memasukan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alat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temperature kami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didalam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gelas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mereka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,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secara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otomatis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akan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memonitor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temperatur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yang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ada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di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dalam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minuman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mereka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dan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memberikan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notifikasi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saat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temperatur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minuman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sudah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optimal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untuk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diminum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(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biasanya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49°C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hingga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60°C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untuk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kopi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panas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). Setelah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itu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pengguna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hanya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perlu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mengambil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alat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temperatur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kami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dari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minuman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mereka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,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mencuci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alat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kami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dengan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membilasnya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dengan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air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keran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(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supaya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tidak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cepat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rusak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) dan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setelah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itu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menikmati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minuman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mereka</a:t>
            </a:r>
            <a:r>
              <a:rPr lang="en-US" sz="1400" i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.</a:t>
            </a:r>
          </a:p>
          <a:p>
            <a:pPr lvl="0" algn="ctr">
              <a:lnSpc>
                <a:spcPts val="2200"/>
              </a:lnSpc>
            </a:pPr>
            <a:endParaRPr lang="en-US" sz="1400" b="0" i="1" u="none" strike="noStrike" kern="1200" cap="none" spc="0" baseline="0" noProof="0">
              <a:solidFill>
                <a:srgbClr val="000000"/>
              </a:solidFill>
              <a:latin typeface="Montserrat Light" panose="00000400000000000000" pitchFamily="50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C8D04EA-2D2A-4366-B914-5515347F19A7}"/>
              </a:ext>
            </a:extLst>
          </p:cNvPr>
          <p:cNvSpPr txBox="1"/>
          <p:nvPr/>
        </p:nvSpPr>
        <p:spPr>
          <a:xfrm>
            <a:off x="5248275" y="1183051"/>
            <a:ext cx="1695450" cy="6924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5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Montserrat Black" charset="0"/>
                <a:cs typeface="Montserrat Black" charset="0"/>
              </a:rPr>
              <a:t>READY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b="1" spc="500">
                <a:solidFill>
                  <a:srgbClr val="FFFFFF"/>
                </a:solidFill>
                <a:latin typeface="Montserrat"/>
                <a:ea typeface="Montserrat Black" charset="0"/>
                <a:cs typeface="Montserrat Black" charset="0"/>
              </a:rPr>
              <a:t>2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5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Montserrat Black" charset="0"/>
                <a:cs typeface="Montserrat Black" charset="0"/>
              </a:rPr>
              <a:t>DRINK</a:t>
            </a:r>
          </a:p>
        </p:txBody>
      </p:sp>
    </p:spTree>
    <p:extLst>
      <p:ext uri="{BB962C8B-B14F-4D97-AF65-F5344CB8AC3E}">
        <p14:creationId xmlns:p14="http://schemas.microsoft.com/office/powerpoint/2010/main" val="3516958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CC9F3D-6337-4387-B288-2247A1B18393}"/>
              </a:ext>
            </a:extLst>
          </p:cNvPr>
          <p:cNvSpPr/>
          <p:nvPr/>
        </p:nvSpPr>
        <p:spPr>
          <a:xfrm>
            <a:off x="0" y="2"/>
            <a:ext cx="12192000" cy="2023062"/>
          </a:xfrm>
          <a:prstGeom prst="rect">
            <a:avLst/>
          </a:prstGeom>
          <a:solidFill>
            <a:srgbClr val="00B8C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C501ACF-8DA8-496B-B6D9-B7414BF48E44}"/>
              </a:ext>
            </a:extLst>
          </p:cNvPr>
          <p:cNvGrpSpPr/>
          <p:nvPr/>
        </p:nvGrpSpPr>
        <p:grpSpPr>
          <a:xfrm>
            <a:off x="876887" y="3449358"/>
            <a:ext cx="10438226" cy="2181191"/>
            <a:chOff x="970672" y="3373615"/>
            <a:chExt cx="10438226" cy="219920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E02BF47-820D-4E87-9A44-1F322018DFDE}"/>
                </a:ext>
              </a:extLst>
            </p:cNvPr>
            <p:cNvSpPr txBox="1"/>
            <p:nvPr/>
          </p:nvSpPr>
          <p:spPr>
            <a:xfrm>
              <a:off x="5342060" y="3441679"/>
              <a:ext cx="1695450" cy="4770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5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Montserrat"/>
                  <a:ea typeface="Montserrat Black" charset="0"/>
                  <a:cs typeface="Montserrat Black" charset="0"/>
                </a:rPr>
                <a:t>METODE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6236DF1-A8A6-465F-86DA-9663CDCB5993}"/>
                </a:ext>
              </a:extLst>
            </p:cNvPr>
            <p:cNvSpPr/>
            <p:nvPr/>
          </p:nvSpPr>
          <p:spPr>
            <a:xfrm>
              <a:off x="5168704" y="3373615"/>
              <a:ext cx="2042162" cy="61318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+mn-ea"/>
                <a:cs typeface="+mn-cs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1E8D68-5D13-47EE-B7C8-C40F1D96C329}"/>
                </a:ext>
              </a:extLst>
            </p:cNvPr>
            <p:cNvSpPr txBox="1"/>
            <p:nvPr/>
          </p:nvSpPr>
          <p:spPr>
            <a:xfrm>
              <a:off x="970672" y="4365228"/>
              <a:ext cx="10438226" cy="12075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ts val="2200"/>
                </a:lnSpc>
              </a:pP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Projek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ini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kami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buat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dengan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menggunakan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Arduino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untuk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merekam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temperatur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,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mendisplay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temperatur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tersebut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di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layar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yang kami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pasang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di Arduino, dan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menggunakan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alat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Bluetooth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untuk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mentransfer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data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dari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Arduino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tersebut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kepada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aplikasi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di handphone yang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dibuat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menggunakan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Android Studio. Setelah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itu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aplikasi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tersebut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yang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akan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memproses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data yang di transfer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dari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bluetooth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module di Arduino dan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membuat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notifikasi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saat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temperatur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yang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dipilih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sz="1400" i="1" err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sudah</a:t>
              </a:r>
              <a:r>
                <a:rPr lang="en-US" sz="1400" i="1">
                  <a:solidFill>
                    <a:srgbClr val="000000"/>
                  </a:solidFill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pas.</a:t>
              </a:r>
            </a:p>
          </p:txBody>
        </p: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3B2523DB-5967-46CB-A994-D2314FA54034}"/>
              </a:ext>
            </a:extLst>
          </p:cNvPr>
          <p:cNvSpPr/>
          <p:nvPr/>
        </p:nvSpPr>
        <p:spPr>
          <a:xfrm>
            <a:off x="2052985" y="1004038"/>
            <a:ext cx="2023063" cy="202306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A40A0A4-9885-4C21-89A6-281503A2249B}"/>
              </a:ext>
            </a:extLst>
          </p:cNvPr>
          <p:cNvSpPr/>
          <p:nvPr/>
        </p:nvSpPr>
        <p:spPr>
          <a:xfrm>
            <a:off x="5074918" y="1004038"/>
            <a:ext cx="2023063" cy="202306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887A991-6CF3-4DD0-8A97-A3784F3277F4}"/>
              </a:ext>
            </a:extLst>
          </p:cNvPr>
          <p:cNvSpPr/>
          <p:nvPr/>
        </p:nvSpPr>
        <p:spPr>
          <a:xfrm>
            <a:off x="8112874" y="1004038"/>
            <a:ext cx="2023063" cy="202306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620F4D9-7133-430A-985D-42D09EEE0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41532" y="1315038"/>
            <a:ext cx="1058604" cy="1058604"/>
          </a:xfrm>
          <a:prstGeom prst="rect">
            <a:avLst/>
          </a:prstGeom>
        </p:spPr>
      </p:pic>
      <p:sp>
        <p:nvSpPr>
          <p:cNvPr id="27" name="Rectangle 17">
            <a:extLst>
              <a:ext uri="{FF2B5EF4-FFF2-40B4-BE49-F238E27FC236}">
                <a16:creationId xmlns:a16="http://schemas.microsoft.com/office/drawing/2014/main" id="{DF958E04-9A6C-4726-AB84-03F9AE958A70}"/>
              </a:ext>
            </a:extLst>
          </p:cNvPr>
          <p:cNvSpPr>
            <a:spLocks/>
          </p:cNvSpPr>
          <p:nvPr/>
        </p:nvSpPr>
        <p:spPr bwMode="auto">
          <a:xfrm>
            <a:off x="2381589" y="2369616"/>
            <a:ext cx="1347045" cy="3947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ontserrat Light" panose="00000400000000000000" pitchFamily="50" charset="0"/>
                <a:ea typeface="Lato" charset="0"/>
                <a:cs typeface="Lato" charset="0"/>
                <a:sym typeface="Montserrat-Regular" charset="0"/>
              </a:rPr>
              <a:t>Android Studio</a:t>
            </a:r>
          </a:p>
        </p:txBody>
      </p:sp>
      <p:sp>
        <p:nvSpPr>
          <p:cNvPr id="38" name="Rectangle 17">
            <a:extLst>
              <a:ext uri="{FF2B5EF4-FFF2-40B4-BE49-F238E27FC236}">
                <a16:creationId xmlns:a16="http://schemas.microsoft.com/office/drawing/2014/main" id="{30623F66-F983-4011-B095-0C4FAA79DF85}"/>
              </a:ext>
            </a:extLst>
          </p:cNvPr>
          <p:cNvSpPr>
            <a:spLocks/>
          </p:cNvSpPr>
          <p:nvPr/>
        </p:nvSpPr>
        <p:spPr bwMode="auto">
          <a:xfrm>
            <a:off x="5412926" y="2324137"/>
            <a:ext cx="1347045" cy="3947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ontserrat Light" panose="00000400000000000000" pitchFamily="50" charset="0"/>
                <a:ea typeface="Lato" charset="0"/>
                <a:cs typeface="Lato" charset="0"/>
                <a:sym typeface="Montserrat-Regular" charset="0"/>
              </a:rPr>
              <a:t>Arduino</a:t>
            </a:r>
          </a:p>
        </p:txBody>
      </p:sp>
      <p:sp>
        <p:nvSpPr>
          <p:cNvPr id="39" name="Rectangle 17">
            <a:extLst>
              <a:ext uri="{FF2B5EF4-FFF2-40B4-BE49-F238E27FC236}">
                <a16:creationId xmlns:a16="http://schemas.microsoft.com/office/drawing/2014/main" id="{A96F8425-3E87-4665-81FF-CF1EA246A12A}"/>
              </a:ext>
            </a:extLst>
          </p:cNvPr>
          <p:cNvSpPr>
            <a:spLocks/>
          </p:cNvSpPr>
          <p:nvPr/>
        </p:nvSpPr>
        <p:spPr bwMode="auto">
          <a:xfrm>
            <a:off x="8450882" y="2323973"/>
            <a:ext cx="1347045" cy="3947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Montserrat Light" panose="00000400000000000000" pitchFamily="50" charset="0"/>
                <a:ea typeface="Lato" charset="0"/>
                <a:cs typeface="Lato" charset="0"/>
                <a:sym typeface="Montserrat-Regular" charset="0"/>
              </a:rPr>
              <a:t>Temperature Probe</a:t>
            </a:r>
          </a:p>
        </p:txBody>
      </p:sp>
      <p:pic>
        <p:nvPicPr>
          <p:cNvPr id="1026" name="Picture 2" descr="https://www.redbytes.in/wp-content/uploads/2018/04/arduino-1-logo-png-transparent.png">
            <a:extLst>
              <a:ext uri="{FF2B5EF4-FFF2-40B4-BE49-F238E27FC236}">
                <a16:creationId xmlns:a16="http://schemas.microsoft.com/office/drawing/2014/main" id="{C71AC6CC-6BBC-44A4-B77E-8A6A04818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654" y="1315038"/>
            <a:ext cx="1079587" cy="108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weatherspares.co.uk/ekmps/shops/43f82b/images/davis-stainless-steel-temperature-probe-for-leaf-soil-temperature-station-6470-127-p.png">
            <a:extLst>
              <a:ext uri="{FF2B5EF4-FFF2-40B4-BE49-F238E27FC236}">
                <a16:creationId xmlns:a16="http://schemas.microsoft.com/office/drawing/2014/main" id="{6FC2CAA0-F875-41F0-961E-F5C4FFD7E7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0658" y="950817"/>
            <a:ext cx="1494504" cy="1494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73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56D457-7AAD-4AA3-A3DE-F1913952847D}"/>
              </a:ext>
            </a:extLst>
          </p:cNvPr>
          <p:cNvSpPr/>
          <p:nvPr/>
        </p:nvSpPr>
        <p:spPr>
          <a:xfrm>
            <a:off x="0" y="2"/>
            <a:ext cx="6063177" cy="6857998"/>
          </a:xfrm>
          <a:prstGeom prst="rect">
            <a:avLst/>
          </a:prstGeom>
          <a:solidFill>
            <a:srgbClr val="00B8C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D1824CC-F1A3-45BC-8338-7E65BDF188E5}"/>
              </a:ext>
            </a:extLst>
          </p:cNvPr>
          <p:cNvCxnSpPr>
            <a:cxnSpLocks/>
          </p:cNvCxnSpPr>
          <p:nvPr/>
        </p:nvCxnSpPr>
        <p:spPr>
          <a:xfrm flipH="1">
            <a:off x="6030352" y="1291484"/>
            <a:ext cx="32825" cy="556651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84B466E4-CBE6-4D6A-9E0C-641B4FC90D0B}"/>
              </a:ext>
            </a:extLst>
          </p:cNvPr>
          <p:cNvSpPr/>
          <p:nvPr/>
        </p:nvSpPr>
        <p:spPr>
          <a:xfrm>
            <a:off x="6011587" y="1188306"/>
            <a:ext cx="103180" cy="103178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9C567F-4D71-47C6-ABE2-64980F7F3DC5}"/>
              </a:ext>
            </a:extLst>
          </p:cNvPr>
          <p:cNvSpPr/>
          <p:nvPr/>
        </p:nvSpPr>
        <p:spPr>
          <a:xfrm>
            <a:off x="6606995" y="1278548"/>
            <a:ext cx="5486534" cy="5166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ID" sz="2000" b="1" dirty="0">
                <a:solidFill>
                  <a:srgbClr val="8C7252"/>
                </a:solidFill>
                <a:latin typeface="Open Sans"/>
              </a:rPr>
              <a:t>Materials</a:t>
            </a:r>
            <a:endParaRPr lang="en-ID" sz="2000" b="1" dirty="0"/>
          </a:p>
          <a:p>
            <a:pPr marL="171450" indent="-171450" fontAlgn="base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1x Handphone Android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1x Arduino Uno		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[Rp.80,000 (clone version)]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1x Breadboard (400 points) 	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[Rp.28,000]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1x DS18B20 Temperature Sensor 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[</a:t>
            </a:r>
            <a:r>
              <a:rPr lang="en-ID" sz="1400" dirty="0" err="1">
                <a:solidFill>
                  <a:srgbClr val="FF0000"/>
                </a:solidFill>
                <a:latin typeface="Open Sans"/>
              </a:rPr>
              <a:t>Rp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. 29,000]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1x HC-05 Bluetooth Module	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[Rp.60,000]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1x </a:t>
            </a:r>
            <a:r>
              <a:rPr lang="en-ID" sz="1400" dirty="0" err="1">
                <a:solidFill>
                  <a:srgbClr val="000000"/>
                </a:solidFill>
                <a:latin typeface="Open Sans"/>
              </a:rPr>
              <a:t>Potensiometer</a:t>
            </a:r>
            <a:r>
              <a:rPr lang="en-ID" sz="1400" dirty="0">
                <a:solidFill>
                  <a:srgbClr val="000000"/>
                </a:solidFill>
                <a:latin typeface="Open Sans"/>
              </a:rPr>
              <a:t>		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[Rp.3000]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1x LCD 1602 (16X2) Display	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[Rp.20,000]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1x PIN HEADER SET (</a:t>
            </a:r>
            <a:r>
              <a:rPr lang="en-ID" sz="1400" dirty="0" err="1">
                <a:solidFill>
                  <a:srgbClr val="000000"/>
                </a:solidFill>
                <a:latin typeface="Open Sans"/>
              </a:rPr>
              <a:t>Untuk</a:t>
            </a:r>
            <a:r>
              <a:rPr lang="en-ID" sz="1400" dirty="0">
                <a:solidFill>
                  <a:srgbClr val="000000"/>
                </a:solidFill>
                <a:latin typeface="Open Sans"/>
              </a:rPr>
              <a:t> di solder </a:t>
            </a:r>
            <a:r>
              <a:rPr lang="en-ID" sz="1400" dirty="0" err="1">
                <a:solidFill>
                  <a:srgbClr val="000000"/>
                </a:solidFill>
                <a:latin typeface="Open Sans"/>
              </a:rPr>
              <a:t>ke</a:t>
            </a:r>
            <a:r>
              <a:rPr lang="en-ID" sz="1400" dirty="0">
                <a:solidFill>
                  <a:srgbClr val="000000"/>
                </a:solidFill>
                <a:latin typeface="Open Sans"/>
              </a:rPr>
              <a:t> LCD) 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[Rp.2000]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Jumper Cables		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[~Rp.20,000]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2x Resistor 330 OHM	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[Rp.1000]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2x Resistor 10K OHM	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[Rp.1000]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2x Resistor 1K OHM		</a:t>
            </a:r>
            <a:r>
              <a:rPr lang="en-ID" sz="1400" dirty="0">
                <a:solidFill>
                  <a:srgbClr val="FF0000"/>
                </a:solidFill>
                <a:latin typeface="Open Sans"/>
              </a:rPr>
              <a:t>[Rp.1000]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1x Soldering iron		</a:t>
            </a:r>
          </a:p>
          <a:p>
            <a:pPr marL="171450" indent="-171450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D" sz="1400" dirty="0">
                <a:solidFill>
                  <a:srgbClr val="000000"/>
                </a:solidFill>
                <a:latin typeface="Open Sans"/>
              </a:rPr>
              <a:t> 1x </a:t>
            </a:r>
            <a:r>
              <a:rPr lang="en-ID" sz="1400" dirty="0" err="1">
                <a:solidFill>
                  <a:srgbClr val="000000"/>
                </a:solidFill>
                <a:latin typeface="Open Sans"/>
              </a:rPr>
              <a:t>Timah</a:t>
            </a:r>
            <a:r>
              <a:rPr lang="en-ID" sz="1400" dirty="0">
                <a:solidFill>
                  <a:srgbClr val="000000"/>
                </a:solidFill>
                <a:latin typeface="Open Sans"/>
              </a:rPr>
              <a:t> solder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04EE47-D605-41D7-B3FC-634C42D28716}"/>
              </a:ext>
            </a:extLst>
          </p:cNvPr>
          <p:cNvSpPr/>
          <p:nvPr/>
        </p:nvSpPr>
        <p:spPr>
          <a:xfrm>
            <a:off x="296754" y="1278548"/>
            <a:ext cx="5189780" cy="3689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1000"/>
              </a:spcBef>
            </a:pPr>
            <a:r>
              <a:rPr lang="en-US" sz="2000" b="1" i="0" u="none" strike="noStrike" dirty="0">
                <a:solidFill>
                  <a:srgbClr val="8C7252"/>
                </a:solidFill>
                <a:effectLst/>
                <a:latin typeface="Open Sans"/>
              </a:rPr>
              <a:t>Libraries Needed for Arduino</a:t>
            </a:r>
            <a:endParaRPr lang="en-US" sz="1400" b="0" dirty="0">
              <a:effectLst/>
            </a:endParaRPr>
          </a:p>
          <a:p>
            <a:pPr marL="171450" indent="-171450" algn="r" fontAlgn="base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Open Sans"/>
              </a:rPr>
              <a:t>OneWire.h</a:t>
            </a:r>
            <a:endParaRPr lang="en-US" sz="1400" dirty="0">
              <a:solidFill>
                <a:srgbClr val="000000"/>
              </a:solidFill>
              <a:latin typeface="Open Sans"/>
            </a:endParaRPr>
          </a:p>
          <a:p>
            <a:pPr marL="171450" indent="-171450" algn="r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Open Sans"/>
              </a:rPr>
              <a:t>DallasTemperature.h</a:t>
            </a:r>
            <a:endParaRPr lang="en-US" sz="1400" dirty="0">
              <a:solidFill>
                <a:srgbClr val="000000"/>
              </a:solidFill>
              <a:latin typeface="Open Sans"/>
            </a:endParaRPr>
          </a:p>
          <a:p>
            <a:pPr marL="171450" indent="-171450" algn="r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Open Sans"/>
              </a:rPr>
              <a:t>SoftwareSerial.h</a:t>
            </a:r>
            <a:endParaRPr lang="en-US" sz="1400" dirty="0">
              <a:solidFill>
                <a:srgbClr val="000000"/>
              </a:solidFill>
              <a:latin typeface="Open Sans"/>
            </a:endParaRPr>
          </a:p>
          <a:p>
            <a:pPr marL="171450" indent="-171450" algn="r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 err="1">
                <a:solidFill>
                  <a:srgbClr val="000000"/>
                </a:solidFill>
                <a:latin typeface="Open Sans"/>
              </a:rPr>
              <a:t>LiquidCrystal.h</a:t>
            </a:r>
            <a:endParaRPr lang="en-US" sz="1400" dirty="0">
              <a:solidFill>
                <a:srgbClr val="000000"/>
              </a:solidFill>
              <a:latin typeface="Open Sans"/>
            </a:endParaRPr>
          </a:p>
          <a:p>
            <a:pPr marL="171450" indent="-171450" algn="r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sz="1400" dirty="0">
              <a:solidFill>
                <a:srgbClr val="000000"/>
              </a:solidFill>
              <a:latin typeface="Open Sans"/>
            </a:endParaRPr>
          </a:p>
          <a:p>
            <a:pPr algn="r">
              <a:lnSpc>
                <a:spcPct val="150000"/>
              </a:lnSpc>
            </a:pPr>
            <a:r>
              <a:rPr lang="en-US" sz="2000" b="1" dirty="0">
                <a:solidFill>
                  <a:srgbClr val="8C7252"/>
                </a:solidFill>
                <a:latin typeface="Open Sans"/>
              </a:rPr>
              <a:t>Software Needed</a:t>
            </a:r>
            <a:endParaRPr lang="en-US" sz="2000" b="1" dirty="0">
              <a:latin typeface="Open Sans"/>
            </a:endParaRPr>
          </a:p>
          <a:p>
            <a:pPr marL="285750" indent="-285750" algn="r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>
                <a:latin typeface="Open Sans"/>
              </a:rPr>
              <a:t>Arduino IDE</a:t>
            </a:r>
          </a:p>
          <a:p>
            <a:pPr marL="285750" indent="-285750" algn="r" fontAlgn="base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400" dirty="0">
                <a:latin typeface="Open Sans"/>
              </a:rPr>
              <a:t>Android Studio</a:t>
            </a:r>
          </a:p>
          <a:p>
            <a:pPr algn="r" fontAlgn="base">
              <a:lnSpc>
                <a:spcPct val="150000"/>
              </a:lnSpc>
            </a:pPr>
            <a:endParaRPr lang="en-US" sz="1400" dirty="0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4E079B-7454-4A73-85D6-DB1170E47336}"/>
              </a:ext>
            </a:extLst>
          </p:cNvPr>
          <p:cNvSpPr/>
          <p:nvPr/>
        </p:nvSpPr>
        <p:spPr>
          <a:xfrm>
            <a:off x="5009272" y="345533"/>
            <a:ext cx="2042162" cy="608159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A9FE8A-3D2E-478C-8F86-BEFE774CEF2F}"/>
              </a:ext>
            </a:extLst>
          </p:cNvPr>
          <p:cNvSpPr txBox="1"/>
          <p:nvPr/>
        </p:nvSpPr>
        <p:spPr>
          <a:xfrm>
            <a:off x="5182627" y="413038"/>
            <a:ext cx="1695450" cy="47314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/>
                <a:ea typeface="Montserrat Black" charset="0"/>
                <a:cs typeface="Montserrat Black" charset="0"/>
              </a:rPr>
              <a:t>METODE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40E5FC-6D62-44C4-AD66-3E94B61951D6}"/>
              </a:ext>
            </a:extLst>
          </p:cNvPr>
          <p:cNvSpPr/>
          <p:nvPr/>
        </p:nvSpPr>
        <p:spPr>
          <a:xfrm>
            <a:off x="5009271" y="345532"/>
            <a:ext cx="2042162" cy="60816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EF7A68-7196-4ECB-B52B-45A94DD5DFC3}"/>
              </a:ext>
            </a:extLst>
          </p:cNvPr>
          <p:cNvSpPr txBox="1"/>
          <p:nvPr/>
        </p:nvSpPr>
        <p:spPr>
          <a:xfrm>
            <a:off x="8486776" y="6390647"/>
            <a:ext cx="3746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Open Sans"/>
              </a:rPr>
              <a:t>Total Price for Arduino: Rp.245,000 </a:t>
            </a:r>
            <a:endParaRPr lang="en-ID" dirty="0">
              <a:solidFill>
                <a:srgbClr val="FF0000"/>
              </a:solidFill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183270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9774F75-8D6A-4587-ABD6-32B844FE400A}"/>
              </a:ext>
            </a:extLst>
          </p:cNvPr>
          <p:cNvGrpSpPr/>
          <p:nvPr/>
        </p:nvGrpSpPr>
        <p:grpSpPr>
          <a:xfrm>
            <a:off x="752191" y="1305061"/>
            <a:ext cx="4340449" cy="2149336"/>
            <a:chOff x="3086100" y="4215346"/>
            <a:chExt cx="4340449" cy="167664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0AF05DB-90F8-4582-A736-FE33DF16DA60}"/>
                </a:ext>
              </a:extLst>
            </p:cNvPr>
            <p:cNvSpPr txBox="1"/>
            <p:nvPr/>
          </p:nvSpPr>
          <p:spPr>
            <a:xfrm>
              <a:off x="3331395" y="4335868"/>
              <a:ext cx="2368365" cy="37213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500" b="1" dirty="0">
                  <a:latin typeface="+mj-lt"/>
                  <a:ea typeface="Montserrat Black" charset="0"/>
                  <a:cs typeface="Montserrat Black" charset="0"/>
                </a:rPr>
                <a:t>Quick Tour*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3BBE5AB-65A5-4C2A-A6E0-72365D61A9EF}"/>
                </a:ext>
              </a:extLst>
            </p:cNvPr>
            <p:cNvSpPr/>
            <p:nvPr/>
          </p:nvSpPr>
          <p:spPr>
            <a:xfrm>
              <a:off x="3209474" y="4215346"/>
              <a:ext cx="2551246" cy="61318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EB6EA13-C35C-4C1A-B8BF-E2EB5FA65C86}"/>
                </a:ext>
              </a:extLst>
            </p:cNvPr>
            <p:cNvSpPr txBox="1"/>
            <p:nvPr/>
          </p:nvSpPr>
          <p:spPr>
            <a:xfrm>
              <a:off x="3086100" y="5167221"/>
              <a:ext cx="4340449" cy="724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ts val="2200"/>
                </a:lnSpc>
              </a:pPr>
              <a:r>
                <a:rPr lang="en-US" i="1" dirty="0" err="1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Ini</a:t>
              </a:r>
              <a:r>
                <a:rPr lang="en-US" i="1" dirty="0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i="1" dirty="0" err="1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adalah</a:t>
              </a:r>
              <a:r>
                <a:rPr lang="en-US" i="1" dirty="0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quick tour </a:t>
              </a:r>
              <a:r>
                <a:rPr lang="en-US" i="1" dirty="0" err="1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untuk</a:t>
              </a:r>
              <a:r>
                <a:rPr lang="en-US" i="1" dirty="0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i="1" dirty="0" err="1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aplikasi</a:t>
              </a:r>
              <a:r>
                <a:rPr lang="en-US" i="1" dirty="0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kami. </a:t>
              </a:r>
            </a:p>
            <a:p>
              <a:pPr algn="just">
                <a:lnSpc>
                  <a:spcPts val="2200"/>
                </a:lnSpc>
              </a:pPr>
              <a:r>
                <a:rPr lang="en-US" i="1" dirty="0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*Pada demo </a:t>
              </a:r>
              <a:r>
                <a:rPr lang="en-US" i="1" dirty="0" err="1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ini</a:t>
              </a:r>
              <a:r>
                <a:rPr lang="en-US" i="1" dirty="0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mode “cold to hot” </a:t>
              </a:r>
              <a:r>
                <a:rPr lang="en-US" i="1" dirty="0" err="1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dipilih</a:t>
              </a:r>
              <a:r>
                <a:rPr lang="en-US" i="1" dirty="0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i="1" dirty="0" err="1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untuk</a:t>
              </a:r>
              <a:r>
                <a:rPr lang="en-US" i="1" dirty="0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i="1" dirty="0" err="1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menghemat</a:t>
              </a:r>
              <a:r>
                <a:rPr lang="en-US" i="1" dirty="0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en-US" i="1" dirty="0" err="1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waktu</a:t>
              </a:r>
              <a:r>
                <a:rPr lang="en-US" i="1" dirty="0">
                  <a:latin typeface="Montserrat Light" panose="00000400000000000000" pitchFamily="50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.</a:t>
              </a:r>
            </a:p>
          </p:txBody>
        </p:sp>
      </p:grpSp>
      <p:pic>
        <p:nvPicPr>
          <p:cNvPr id="2" name="Compress">
            <a:hlinkClick r:id="" action="ppaction://media"/>
            <a:extLst>
              <a:ext uri="{FF2B5EF4-FFF2-40B4-BE49-F238E27FC236}">
                <a16:creationId xmlns:a16="http://schemas.microsoft.com/office/drawing/2014/main" id="{129AF96F-7FEA-4CC1-AB32-CC565846EB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17081" y="1204438"/>
            <a:ext cx="2443070" cy="4343236"/>
          </a:xfrm>
          <a:prstGeom prst="rect">
            <a:avLst/>
          </a:prstGeom>
        </p:spPr>
      </p:pic>
      <p:pic>
        <p:nvPicPr>
          <p:cNvPr id="4" name="Picture 3" descr="A hand holding a cellphone&#10;&#10;Description automatically generated">
            <a:extLst>
              <a:ext uri="{FF2B5EF4-FFF2-40B4-BE49-F238E27FC236}">
                <a16:creationId xmlns:a16="http://schemas.microsoft.com/office/drawing/2014/main" id="{9D020BFD-9D86-4055-ABE2-C7534E164D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970" y="647700"/>
            <a:ext cx="6219825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523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3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D6BE157-0794-4B59-98F8-BE7E7E734C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1" b="7701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D2D0F19-8315-4C20-9A3F-A20BC832CB1D}"/>
              </a:ext>
            </a:extLst>
          </p:cNvPr>
          <p:cNvSpPr/>
          <p:nvPr/>
        </p:nvSpPr>
        <p:spPr>
          <a:xfrm>
            <a:off x="742948" y="1600200"/>
            <a:ext cx="10706102" cy="453221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B9CCEAB-FEF9-4266-A241-94B8A5A1EADD}"/>
              </a:ext>
            </a:extLst>
          </p:cNvPr>
          <p:cNvSpPr/>
          <p:nvPr/>
        </p:nvSpPr>
        <p:spPr>
          <a:xfrm>
            <a:off x="5233035" y="657424"/>
            <a:ext cx="1695450" cy="1695450"/>
          </a:xfrm>
          <a:prstGeom prst="ellipse">
            <a:avLst/>
          </a:prstGeom>
          <a:noFill/>
          <a:ln w="127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92AFD53-34FB-4802-AA52-5A60738FD324}"/>
              </a:ext>
            </a:extLst>
          </p:cNvPr>
          <p:cNvSpPr/>
          <p:nvPr/>
        </p:nvSpPr>
        <p:spPr>
          <a:xfrm>
            <a:off x="5301198" y="725587"/>
            <a:ext cx="1559124" cy="1559124"/>
          </a:xfrm>
          <a:prstGeom prst="ellipse">
            <a:avLst/>
          </a:prstGeom>
          <a:solidFill>
            <a:srgbClr val="00B8CB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6E5395-90A0-4D54-B6F6-F7079607EFD5}"/>
              </a:ext>
            </a:extLst>
          </p:cNvPr>
          <p:cNvSpPr txBox="1"/>
          <p:nvPr/>
        </p:nvSpPr>
        <p:spPr>
          <a:xfrm>
            <a:off x="4790121" y="2630664"/>
            <a:ext cx="2611754" cy="477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500" b="1" dirty="0">
                <a:solidFill>
                  <a:srgbClr val="000000"/>
                </a:solidFill>
                <a:latin typeface="Montserrat"/>
                <a:ea typeface="Montserrat Black" charset="0"/>
                <a:cs typeface="Montserrat Black" charset="0"/>
              </a:rPr>
              <a:t>CONCLUSION</a:t>
            </a:r>
            <a:endParaRPr kumimoji="0" lang="en-US" sz="25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/>
              <a:ea typeface="Montserrat Black" charset="0"/>
              <a:cs typeface="Montserrat Black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6EA3B4E-F1D0-4C01-A2A7-3CC5193F5510}"/>
              </a:ext>
            </a:extLst>
          </p:cNvPr>
          <p:cNvSpPr/>
          <p:nvPr/>
        </p:nvSpPr>
        <p:spPr>
          <a:xfrm>
            <a:off x="4932520" y="2562599"/>
            <a:ext cx="2326956" cy="61318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5C9F7EC-E867-4570-817A-04125E153042}"/>
              </a:ext>
            </a:extLst>
          </p:cNvPr>
          <p:cNvSpPr txBox="1"/>
          <p:nvPr/>
        </p:nvSpPr>
        <p:spPr>
          <a:xfrm>
            <a:off x="1190625" y="3361477"/>
            <a:ext cx="9671263" cy="26083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ctr">
              <a:lnSpc>
                <a:spcPts val="2200"/>
              </a:lnSpc>
            </a:pP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Kami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telah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berhasil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mengimplementasikan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Android “Ready 2 Drink”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sesuai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dengan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tujuan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awal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perancangan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.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tersebut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telah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berhasil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dijalankan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dan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siap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untuk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digunakan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.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Dengan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menggunakan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Arduino dan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komponen-komponen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pendukungnya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,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maka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pengguna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dapat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memonitor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suhu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minuman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mereka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dimana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suhu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yang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diterima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oleh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komponen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sensor Arduino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akan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dikirimkan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melalui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Bluetooth dan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ditampilkan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pada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Ready 2 Drink.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Melalui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projek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ini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kami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belajar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banyak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hal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termasuk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bagaimana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merancang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,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mendesain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ui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,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mengimplementasikan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Android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dengan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menggunakan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Android Studio,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perakitan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komponen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Arduino,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pemrograman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untuk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Arduino, dan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mengintegrasikan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Arduino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dengan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Android yang kami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buat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.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Walaupun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kami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mengalami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kesulitan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dalam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mengkonfigurasi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komunikasi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Bluetooth Arduino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kepada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kami di handphone Android, kami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berhasil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untuk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melewati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masalah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itu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. Kami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berharap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aplikasi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yang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telah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kami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buat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ini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dapat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berguna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bagi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banyak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orang, yang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memberikan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kemudahan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bagi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penggunanya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untuk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memonitor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suhu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dari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minuman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US" sz="1400" i="1" dirty="0" err="1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mereka</a:t>
            </a:r>
            <a:r>
              <a:rPr lang="en-US" sz="1400" i="1" dirty="0">
                <a:solidFill>
                  <a:srgbClr val="000000"/>
                </a:solidFill>
                <a:latin typeface="Montserrat Light" panose="00000400000000000000" pitchFamily="50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. </a:t>
            </a:r>
            <a:endParaRPr lang="en-US" sz="1400" b="0" i="1" u="none" strike="noStrike" kern="1200" cap="none" spc="0" baseline="0" noProof="0" dirty="0">
              <a:solidFill>
                <a:srgbClr val="000000"/>
              </a:solidFill>
              <a:latin typeface="Montserrat Light" panose="00000400000000000000" pitchFamily="50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C8D04EA-2D2A-4366-B914-5515347F19A7}"/>
              </a:ext>
            </a:extLst>
          </p:cNvPr>
          <p:cNvSpPr txBox="1"/>
          <p:nvPr/>
        </p:nvSpPr>
        <p:spPr>
          <a:xfrm>
            <a:off x="5248275" y="1183051"/>
            <a:ext cx="1695450" cy="6924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5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Montserrat Black" charset="0"/>
                <a:cs typeface="Montserrat Black" charset="0"/>
              </a:rPr>
              <a:t>READY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b="1" spc="500">
                <a:solidFill>
                  <a:srgbClr val="FFFFFF"/>
                </a:solidFill>
                <a:latin typeface="Montserrat"/>
                <a:ea typeface="Montserrat Black" charset="0"/>
                <a:cs typeface="Montserrat Black" charset="0"/>
              </a:rPr>
              <a:t>2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50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Montserrat Black" charset="0"/>
                <a:cs typeface="Montserrat Black" charset="0"/>
              </a:rPr>
              <a:t>DRINK</a:t>
            </a:r>
          </a:p>
        </p:txBody>
      </p:sp>
    </p:spTree>
    <p:extLst>
      <p:ext uri="{BB962C8B-B14F-4D97-AF65-F5344CB8AC3E}">
        <p14:creationId xmlns:p14="http://schemas.microsoft.com/office/powerpoint/2010/main" val="247554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8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1DCBF7D-BB50-49C8-B5E4-36C76CCD18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123" y="3014605"/>
            <a:ext cx="3663754" cy="366375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17D516-0BFD-4637-835E-6DA7A6C9BAB2}"/>
              </a:ext>
            </a:extLst>
          </p:cNvPr>
          <p:cNvSpPr txBox="1"/>
          <p:nvPr/>
        </p:nvSpPr>
        <p:spPr>
          <a:xfrm>
            <a:off x="2443456" y="1814276"/>
            <a:ext cx="73050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err="1">
                <a:solidFill>
                  <a:schemeClr val="bg1"/>
                </a:solidFill>
                <a:latin typeface="Brush Script Std" panose="03060802040607070404" pitchFamily="66" charset="0"/>
              </a:rPr>
              <a:t>EnjoyYourDrink</a:t>
            </a:r>
            <a:endParaRPr lang="en-US" sz="7200">
              <a:solidFill>
                <a:schemeClr val="bg1"/>
              </a:solidFill>
              <a:latin typeface="Brush Script Std" panose="030608020406070704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027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igit - Multi 1 - Bright">
  <a:themeElements>
    <a:clrScheme name="Digit - Multi 1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14B4EB"/>
      </a:accent1>
      <a:accent2>
        <a:srgbClr val="3CBEB4"/>
      </a:accent2>
      <a:accent3>
        <a:srgbClr val="96C83C"/>
      </a:accent3>
      <a:accent4>
        <a:srgbClr val="FFAF28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Montserrat - Digit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git - Multi 1 - Bright" id="{1EED83A8-EBEE-4595-BF05-49EE0B6BAEB2}" vid="{B438FD33-41AA-434C-8FF8-841AA7F524D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461</Words>
  <Application>Microsoft Office PowerPoint</Application>
  <PresentationFormat>Widescreen</PresentationFormat>
  <Paragraphs>48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Brush Script Std</vt:lpstr>
      <vt:lpstr>Calibri</vt:lpstr>
      <vt:lpstr>Calibri Light</vt:lpstr>
      <vt:lpstr>Montserrat</vt:lpstr>
      <vt:lpstr>Montserrat Light</vt:lpstr>
      <vt:lpstr>Open Sans</vt:lpstr>
      <vt:lpstr>Raleway</vt:lpstr>
      <vt:lpstr>Wingdings</vt:lpstr>
      <vt:lpstr>Office Theme</vt:lpstr>
      <vt:lpstr>Digit - Multi 1 - Bright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Adhitthana</dc:creator>
  <cp:lastModifiedBy>James Adhitthana</cp:lastModifiedBy>
  <cp:revision>1</cp:revision>
  <dcterms:created xsi:type="dcterms:W3CDTF">2018-11-30T01:33:08Z</dcterms:created>
  <dcterms:modified xsi:type="dcterms:W3CDTF">2018-12-05T01:06:42Z</dcterms:modified>
</cp:coreProperties>
</file>